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791" r:id="rId4"/>
    <p:sldId id="771" r:id="rId5"/>
    <p:sldId id="798" r:id="rId6"/>
    <p:sldId id="800" r:id="rId7"/>
    <p:sldId id="799" r:id="rId8"/>
    <p:sldId id="794" r:id="rId9"/>
    <p:sldId id="796" r:id="rId10"/>
    <p:sldId id="793" r:id="rId11"/>
    <p:sldId id="801" r:id="rId12"/>
    <p:sldId id="802" r:id="rId13"/>
    <p:sldId id="803" r:id="rId14"/>
    <p:sldId id="804" r:id="rId15"/>
    <p:sldId id="805" r:id="rId16"/>
    <p:sldId id="806" r:id="rId17"/>
    <p:sldId id="797" r:id="rId18"/>
  </p:sldIdLst>
  <p:sldSz cx="9144000" cy="5143500" type="screen16x9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y Melo" initials="MM" lastIdx="1" clrIdx="0">
    <p:extLst>
      <p:ext uri="{19B8F6BF-5375-455C-9EA6-DF929625EA0E}">
        <p15:presenceInfo xmlns:p15="http://schemas.microsoft.com/office/powerpoint/2012/main" userId="0cfe15ef51a15cf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359830"/>
    <a:srgbClr val="FF9900"/>
    <a:srgbClr val="4F81BD"/>
    <a:srgbClr val="FFFF66"/>
    <a:srgbClr val="FFCC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81550" autoAdjust="0"/>
  </p:normalViewPr>
  <p:slideViewPr>
    <p:cSldViewPr>
      <p:cViewPr varScale="1">
        <p:scale>
          <a:sx n="78" d="100"/>
          <a:sy n="78" d="100"/>
        </p:scale>
        <p:origin x="13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EB1D2-0BE1-4BE1-8D89-3D1842B1A381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2CA16-D042-4888-95B3-22AAF203F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21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95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15 min para pesquisa e seguiremos com as apresentações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2943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15 min para pesquisa e seguiremos com as apresentações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068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15 min para pesquisa e seguiremos com as apresentações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640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15 min para pesquisa e seguiremos com as apresentações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1235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15 min para pesquisa e seguiremos com as apresentações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7525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15 min para pesquisa e seguiremos com as apresentações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532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Propriedade intelectual</a:t>
            </a:r>
          </a:p>
          <a:p>
            <a:r>
              <a:rPr lang="pt-BR" dirty="0"/>
              <a:t>Mostrar o livrinho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0076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15 min para pesquisa e seguiremos com as apresentações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6718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15 min para pesquisa e seguiremos com as apresentações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39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15 min para pesquisa e seguiremos com as apresentações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1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15 min para pesquisa e seguiremos com as apresentações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739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15 min para pesquisa e seguiremos com as apresentações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240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15 min para pesquisa e seguiremos com as apresentações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782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15 min para pesquisa e seguiremos com as apresentações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2CA16-D042-4888-95B3-22AAF203F10D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819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93A1A5-05BD-4E9B-ABAC-95D3DFAE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D7B33-E31A-4CA5-A897-EB885777F905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B78B17-84AB-47D1-A158-A7D97355F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1B424A-560A-4918-8FBA-D97A48F3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B1117-6ED3-49CA-89EF-8DD3263D6DA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2959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9BEBA4-D998-47D1-B677-9A4C6765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37E71-95A1-41C6-85C3-9D7A9ECFB262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9CD976-5470-40AB-A318-2A4C57CA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B5626E-213C-4EDE-BE93-51E6A3396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8C571-6130-4B2C-8470-1E19EAB8694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45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A4EEEB-FC9C-4C08-BE31-2003C16B0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5AB18-3D0B-46FC-92DA-ABB7D46249F9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B57075-29A6-4172-BAAA-72F88428C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5F129E-534E-4451-8427-BE39501C5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3D10B-079E-44BC-BCCC-B14AE09B65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09422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93A1A5-05BD-4E9B-ABAC-95D3DFAE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D7B33-E31A-4CA5-A897-EB885777F905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B78B17-84AB-47D1-A158-A7D97355F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1B424A-560A-4918-8FBA-D97A48F3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B1117-6ED3-49CA-89EF-8DD3263D6DA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40096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856BCE-D349-4BEB-97D0-488BB50CE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C781F-94FD-450B-A22B-D9962664BEAD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1F5F3F-D104-47B4-9D97-6E230B47F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F783BE-133C-489E-97B6-2C3B9FD35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84F3B-1442-49C1-915D-DE9D8C3295D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4630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EDAC7E-58AA-42F6-8526-EF2E29DD9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3ED50-3D0E-4CF1-94E8-D10599D3665F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7ABEA1-99F3-4A30-9193-C39CE8250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AC94B6-259D-4197-93CC-633C6B16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68B2C-39A3-4AFC-AF8B-253CE971372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025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02418B8C-5F34-4055-90A6-F36D0449A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7CE13-BB42-448F-ABD4-C2A138C602CD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76BCF9A2-2DCF-4967-88E8-074623CEE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381A1BA3-051D-4139-8EA5-03EE1CE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8331B-65B1-4AF8-8EBB-921B9B4850E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17033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FA9F5555-4D27-4BA3-9348-3DC74F21D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7C136-6A69-4239-B09F-B69480A08735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6A99BE40-264A-4A2B-B5EB-84BF1842D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FF9A988D-EB28-4E49-B648-F35AC8312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31420-C75F-418F-B352-228D9C01991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42772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15960D5C-98E9-49CF-83B2-31C205113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E21B-337D-4D67-BD6D-E86BE8B4B2A7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50EF2645-3BAC-4B55-8F38-71069192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9B1D96A3-E774-4CC8-AD2B-FE3B96F25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FCA15-D654-4C91-9EFB-6A6E6329171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83006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6F6C2CBD-834E-4FD5-9DD7-6C52855B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C1474-E99E-4E2C-BC02-63CE59AF5CF1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9365D677-886F-4FDC-AA26-66C1A52E4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AEEC8884-6904-4231-AA3A-D19D4593A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1E96B-9F43-465F-9697-219A039435B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91535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7B4DC578-7BD5-485A-BA8F-ADA1D10A5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431B8-50F6-4CA5-A6D5-A4FE941EE318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FA0EDEAF-186A-4AE3-93B2-8F6E6CB8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CB142761-3F74-4737-910E-2EDB459E5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7569D-3D93-4826-B78D-B4E11AB266D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767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856BCE-D349-4BEB-97D0-488BB50CE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C781F-94FD-450B-A22B-D9962664BEAD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1F5F3F-D104-47B4-9D97-6E230B47F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F783BE-133C-489E-97B6-2C3B9FD35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84F3B-1442-49C1-915D-DE9D8C3295D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88311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12FB6E64-0FBB-48D5-B0F0-27E404292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5B9AB-6B5D-4997-9FC2-B794058BE088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AD05BE5C-D4A3-43FA-80E8-176A8E34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B86B4D53-7FF4-4DE9-8E82-770B4560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C316A-804F-46CC-9833-FB8B129D15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39444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9BEBA4-D998-47D1-B677-9A4C6765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37E71-95A1-41C6-85C3-9D7A9ECFB262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9CD976-5470-40AB-A318-2A4C57CA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B5626E-213C-4EDE-BE93-51E6A3396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8C571-6130-4B2C-8470-1E19EAB8694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57282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A4EEEB-FC9C-4C08-BE31-2003C16B0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5AB18-3D0B-46FC-92DA-ABB7D46249F9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B57075-29A6-4172-BAAA-72F88428C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5F129E-534E-4451-8427-BE39501C5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3D10B-079E-44BC-BCCC-B14AE09B65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8016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EDAC7E-58AA-42F6-8526-EF2E29DD9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3ED50-3D0E-4CF1-94E8-D10599D3665F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7ABEA1-99F3-4A30-9193-C39CE8250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AC94B6-259D-4197-93CC-633C6B16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68B2C-39A3-4AFC-AF8B-253CE971372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3383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02418B8C-5F34-4055-90A6-F36D0449A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7CE13-BB42-448F-ABD4-C2A138C602CD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76BCF9A2-2DCF-4967-88E8-074623CEE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381A1BA3-051D-4139-8EA5-03EE1CE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8331B-65B1-4AF8-8EBB-921B9B4850E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00243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FA9F5555-4D27-4BA3-9348-3DC74F21D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7C136-6A69-4239-B09F-B69480A08735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6A99BE40-264A-4A2B-B5EB-84BF1842D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FF9A988D-EB28-4E49-B648-F35AC8312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31420-C75F-418F-B352-228D9C01991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9187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15960D5C-98E9-49CF-83B2-31C205113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E21B-337D-4D67-BD6D-E86BE8B4B2A7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50EF2645-3BAC-4B55-8F38-71069192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9B1D96A3-E774-4CC8-AD2B-FE3B96F25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FCA15-D654-4C91-9EFB-6A6E6329171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526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6F6C2CBD-834E-4FD5-9DD7-6C52855B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C1474-E99E-4E2C-BC02-63CE59AF5CF1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9365D677-886F-4FDC-AA26-66C1A52E4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AEEC8884-6904-4231-AA3A-D19D4593A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1E96B-9F43-465F-9697-219A039435B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3652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7B4DC578-7BD5-485A-BA8F-ADA1D10A5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431B8-50F6-4CA5-A6D5-A4FE941EE318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FA0EDEAF-186A-4AE3-93B2-8F6E6CB8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CB142761-3F74-4737-910E-2EDB459E5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7569D-3D93-4826-B78D-B4E11AB266D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120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12FB6E64-0FBB-48D5-B0F0-27E404292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5B9AB-6B5D-4997-9FC2-B794058BE088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AD05BE5C-D4A3-43FA-80E8-176A8E34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B86B4D53-7FF4-4DE9-8E82-770B4560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C316A-804F-46CC-9833-FB8B129D15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2120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49584BA0-6FB0-47D4-8E21-3F5934550A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6E8A0FAB-7A63-422A-8A21-A60CCB2E3E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12F7B1-F8ED-4735-A1D3-E813699AEE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B68D9B-97C1-4FBB-BBD3-F533CAAFCF53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A7B53C-C17C-414D-838A-AF7DEBEDC5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D62515-6A2B-4B6C-8D48-73EDBC5C3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7146367-D9D9-400E-917F-6EEDA8C9F21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49584BA0-6FB0-47D4-8E21-3F5934550A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6E8A0FAB-7A63-422A-8A21-A60CCB2E3E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12F7B1-F8ED-4735-A1D3-E813699AEE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B68D9B-97C1-4FBB-BBD3-F533CAAFCF53}" type="datetimeFigureOut">
              <a:rPr lang="pt-BR"/>
              <a:pPr>
                <a:defRPr/>
              </a:pPr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A7B53C-C17C-414D-838A-AF7DEBEDC5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D62515-6A2B-4B6C-8D48-73EDBC5C3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7146367-D9D9-400E-917F-6EEDA8C9F21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7836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adlms.sebrae.com.br/courses/novo-sebrae/IN2018/material_impresso.pdf" TargetMode="External"/><Relationship Id="rId2" Type="http://schemas.openxmlformats.org/officeDocument/2006/relationships/hyperlink" Target="https://edisciplinas.usp.br/pluginfile.php/4161223/mod_resource/content/1/Manual%20de%20Oslo2%20-%20FINEP%20Inovacao.pdf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>
            <a:extLst>
              <a:ext uri="{FF2B5EF4-FFF2-40B4-BE49-F238E27FC236}">
                <a16:creationId xmlns:a16="http://schemas.microsoft.com/office/drawing/2014/main" id="{5955351A-AC8A-4D50-9232-4C89C39CCA6D}"/>
              </a:ext>
            </a:extLst>
          </p:cNvPr>
          <p:cNvSpPr txBox="1">
            <a:spLocks/>
          </p:cNvSpPr>
          <p:nvPr/>
        </p:nvSpPr>
        <p:spPr bwMode="auto">
          <a:xfrm>
            <a:off x="2078038" y="3360738"/>
            <a:ext cx="7065962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INOVAÇÃO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dirty="0">
              <a:solidFill>
                <a:srgbClr val="359830"/>
              </a:solidFill>
            </a:endParaRPr>
          </a:p>
          <a:p>
            <a:pPr>
              <a:buNone/>
            </a:pPr>
            <a:r>
              <a:rPr lang="pt-BR" altLang="pt-BR" sz="1800" dirty="0">
                <a:solidFill>
                  <a:srgbClr val="359830"/>
                </a:solidFill>
              </a:rPr>
              <a:t>Conceitos de Inovação</a:t>
            </a:r>
            <a:r>
              <a:rPr lang="pt-BR" sz="1800" dirty="0">
                <a:solidFill>
                  <a:srgbClr val="359830"/>
                </a:solidFill>
              </a:rPr>
              <a:t>.</a:t>
            </a:r>
            <a:endParaRPr lang="pt-BR" altLang="pt-BR" sz="1800" dirty="0">
              <a:solidFill>
                <a:srgbClr val="359830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E788E41-08FD-46A3-8543-391E008A8D42}"/>
              </a:ext>
            </a:extLst>
          </p:cNvPr>
          <p:cNvSpPr txBox="1"/>
          <p:nvPr/>
        </p:nvSpPr>
        <p:spPr>
          <a:xfrm>
            <a:off x="2078038" y="4659982"/>
            <a:ext cx="68865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dirty="0">
                <a:latin typeface="+mn-lt"/>
                <a:cs typeface="+mn-cs"/>
              </a:rPr>
              <a:t>Prof. Pedro Fonseca Camargo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5">
            <a:extLst>
              <a:ext uri="{FF2B5EF4-FFF2-40B4-BE49-F238E27FC236}">
                <a16:creationId xmlns:a16="http://schemas.microsoft.com/office/drawing/2014/main" id="{1A0D6139-13DC-4131-8068-35560291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865096" cy="1001266"/>
          </a:xfrm>
        </p:spPr>
        <p:txBody>
          <a:bodyPr/>
          <a:lstStyle/>
          <a:p>
            <a:r>
              <a:rPr lang="pt-BR" sz="40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dos Tipos de Inovação</a:t>
            </a:r>
            <a:endParaRPr lang="pt-BR" sz="4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74ACA3A-A724-426C-B3A7-976C0291BB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966787"/>
            <a:ext cx="785812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019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20" y="972118"/>
            <a:ext cx="8173416" cy="383188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3000" dirty="0"/>
              <a:t>Busca desenvolver melhorias significativas  e/ou lançar novos produto (melhoria nas funcionalidades/acessórios), para agregar valor para o público alvo, bem como aumentar a produtividade por meio de implementação de métodos vinculados aos processos operacionais que aumentem receitas nas vendas e reduzam custos sem perda da qualidade.</a:t>
            </a:r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1A0D6139-13DC-4131-8068-35560291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229600" cy="857250"/>
          </a:xfrm>
        </p:spPr>
        <p:txBody>
          <a:bodyPr/>
          <a:lstStyle/>
          <a:p>
            <a:r>
              <a:rPr lang="pt-BR" sz="4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Inovação de Produtos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6238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452" y="1203598"/>
            <a:ext cx="8173416" cy="324036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BR" dirty="0"/>
              <a:t>Caracteriza-se pela introdução de um serviço novo ou a melhoria de um já existente, com a finalidade de reduzir custos e apresentar algo</a:t>
            </a:r>
            <a:br>
              <a:rPr lang="pt-BR" dirty="0"/>
            </a:br>
            <a:r>
              <a:rPr lang="pt-BR" dirty="0"/>
              <a:t>diferenciado ao mercado para agregar valor ao cliente alvo, facilitando o dia a dia e a vida de forma geral.</a:t>
            </a:r>
            <a:endParaRPr lang="pt-BR" sz="2800" dirty="0"/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1A0D6139-13DC-4131-8068-35560291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229600" cy="857250"/>
          </a:xfrm>
        </p:spPr>
        <p:txBody>
          <a:bodyPr/>
          <a:lstStyle/>
          <a:p>
            <a:r>
              <a:rPr lang="pt-BR" sz="4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Inovação de Serviços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1664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749" y="1635646"/>
            <a:ext cx="8173416" cy="259228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BR" dirty="0"/>
              <a:t>Caracteriza-se pela implementação de um método de produção ou distribuição, podendo ser novo, ou que passou por melhorias significativas, aumentando a qualidade do produto e a sua distribuição.</a:t>
            </a:r>
            <a:endParaRPr lang="pt-BR" sz="2800" dirty="0"/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1A0D6139-13DC-4131-8068-35560291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229600" cy="857250"/>
          </a:xfrm>
        </p:spPr>
        <p:txBody>
          <a:bodyPr/>
          <a:lstStyle/>
          <a:p>
            <a:r>
              <a:rPr lang="pt-BR" sz="4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Inovação de Processos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2007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565" y="1347614"/>
            <a:ext cx="8173416" cy="309634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BR" dirty="0"/>
              <a:t>Caracteriza-se por mudanças significativas na concepção do produto e/ou serviço, bem como design do produto e na embalagem, posicionamento, promoção do produto, segmentação de clientes, estratégias de preços de bens e serviços.</a:t>
            </a:r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1A0D6139-13DC-4131-8068-35560291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229600" cy="857250"/>
          </a:xfrm>
        </p:spPr>
        <p:txBody>
          <a:bodyPr/>
          <a:lstStyle/>
          <a:p>
            <a:r>
              <a:rPr lang="pt-BR" sz="4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Inovação de Marketing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6669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03598"/>
            <a:ext cx="8173416" cy="356439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BR" dirty="0"/>
              <a:t>Caracteriza-se pela implementação de novos métodos organizacionais, tais como mudanças em práticas de negócios, na organização do local de trabalho ou nas relações externas da empresa.</a:t>
            </a:r>
            <a:endParaRPr lang="pt-BR" sz="2800" dirty="0"/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1A0D6139-13DC-4131-8068-35560291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229600" cy="857250"/>
          </a:xfrm>
        </p:spPr>
        <p:txBody>
          <a:bodyPr/>
          <a:lstStyle/>
          <a:p>
            <a:r>
              <a:rPr lang="pt-BR" sz="4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Inovação Organizacional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3718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777C0-F2EF-43FC-85A1-8A4B83E4A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73447E-61C0-4177-B006-E818A9DE3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200" dirty="0"/>
          </a:p>
          <a:p>
            <a:r>
              <a:rPr lang="pt-BR" sz="1200" dirty="0"/>
              <a:t>Manual de Oslo. Disponível em:  </a:t>
            </a:r>
            <a:r>
              <a:rPr lang="pt-BR" sz="1200" dirty="0">
                <a:hlinkClick r:id="rId2"/>
              </a:rPr>
              <a:t>https://edisciplinas.usp.br/pluginfile.php/4161223/mod_resource/content/1/Manual%20de%20Oslo2%20-%20FINEP%20Inovacao.pdf</a:t>
            </a:r>
            <a:r>
              <a:rPr lang="pt-BR" sz="1200" dirty="0"/>
              <a:t>  Acesso em 02/04/2021</a:t>
            </a:r>
          </a:p>
          <a:p>
            <a:r>
              <a:rPr lang="pt-BR" sz="1200" dirty="0"/>
              <a:t>Sebrae/SP. Como tornar uma empresa inovadora, 2018. Disponível em: </a:t>
            </a:r>
            <a:r>
              <a:rPr lang="pt-BR" sz="1200" dirty="0">
                <a:hlinkClick r:id="rId3"/>
              </a:rPr>
              <a:t>https://eadlms.sebrae.com.br/courses/novo-sebrae/IN2018/material_impresso.pdf</a:t>
            </a:r>
            <a:r>
              <a:rPr lang="pt-BR" sz="1200" dirty="0"/>
              <a:t>  Acesso em 02/04/2021</a:t>
            </a:r>
          </a:p>
        </p:txBody>
      </p:sp>
    </p:spTree>
    <p:extLst>
      <p:ext uri="{BB962C8B-B14F-4D97-AF65-F5344CB8AC3E}">
        <p14:creationId xmlns:p14="http://schemas.microsoft.com/office/powerpoint/2010/main" val="3997804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F3F2985-809D-447C-9999-BD6ABC68D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137" y="1491630"/>
            <a:ext cx="77057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80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1891"/>
            <a:ext cx="8568952" cy="375411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endParaRPr lang="pt-BR" sz="4800" b="1" dirty="0">
              <a:solidFill>
                <a:srgbClr val="3598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46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Descoberta X Invenção X Inovação</a:t>
            </a:r>
            <a:endParaRPr lang="pt-BR" sz="46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pt-BR" sz="28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AA070E0-7B80-46A7-9302-99507BE51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998948"/>
            <a:ext cx="2524125" cy="1638300"/>
          </a:xfrm>
          <a:prstGeom prst="rect">
            <a:avLst/>
          </a:prstGeom>
        </p:spPr>
      </p:pic>
      <p:sp>
        <p:nvSpPr>
          <p:cNvPr id="7" name="Título 5">
            <a:extLst>
              <a:ext uri="{FF2B5EF4-FFF2-40B4-BE49-F238E27FC236}">
                <a16:creationId xmlns:a16="http://schemas.microsoft.com/office/drawing/2014/main" id="{A34D4269-1AC8-452A-B18A-0AD456DEC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229600" cy="857250"/>
          </a:xfrm>
        </p:spPr>
        <p:txBody>
          <a:bodyPr/>
          <a:lstStyle/>
          <a:p>
            <a:r>
              <a:rPr lang="pt-BR" sz="4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Diferenças</a:t>
            </a:r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FACE5FA-0218-4AFA-8ED5-3E17C61C3B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3677" y="2955609"/>
            <a:ext cx="3016648" cy="169554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729B18D-7F39-4556-8B49-4D3D125054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5091" y="3133602"/>
            <a:ext cx="3049397" cy="147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425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4F1569B5-4877-451C-B9E9-3F1AD862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229600" cy="857250"/>
          </a:xfrm>
        </p:spPr>
        <p:txBody>
          <a:bodyPr/>
          <a:lstStyle/>
          <a:p>
            <a:r>
              <a:rPr lang="pt-BR" sz="4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Conceituando Descoberta</a:t>
            </a:r>
            <a:endParaRPr lang="pt-BR" dirty="0"/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1891"/>
            <a:ext cx="8460940" cy="339407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30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Descoberta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Consiste em algo (ou fenômeno)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até um dado momento ignorado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mas já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existente na natureza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o qual é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determinado pela capacidade em que o ser humano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tem de observar </a:t>
            </a:r>
            <a:r>
              <a:rPr lang="pt-BR" sz="2800">
                <a:latin typeface="Arial" panose="020B0604020202020204" pitchFamily="34" charset="0"/>
                <a:cs typeface="Arial" panose="020B0604020202020204" pitchFamily="34" charset="0"/>
              </a:rPr>
              <a:t>e absorver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conhecimento.</a:t>
            </a: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pt-BR" sz="28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82051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4F1569B5-4877-451C-B9E9-3F1AD862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229600" cy="857250"/>
          </a:xfrm>
        </p:spPr>
        <p:txBody>
          <a:bodyPr/>
          <a:lstStyle/>
          <a:p>
            <a:r>
              <a:rPr lang="pt-BR" sz="4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Conceituando invenção</a:t>
            </a:r>
            <a:endParaRPr lang="pt-BR" dirty="0"/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1891"/>
            <a:ext cx="8460940" cy="339407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30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Invenção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É a concepção do resultado do exercício da capacidade criativa do individuo que manipula ou interfere na natureza para resolver um problema específico de um determinado campo das necessidades humanas. </a:t>
            </a: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pt-BR" sz="28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9622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4F1569B5-4877-451C-B9E9-3F1AD862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229600" cy="857250"/>
          </a:xfrm>
        </p:spPr>
        <p:txBody>
          <a:bodyPr/>
          <a:lstStyle/>
          <a:p>
            <a:r>
              <a:rPr lang="pt-BR" sz="4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Conceituando inovação</a:t>
            </a:r>
            <a:endParaRPr lang="pt-BR" dirty="0"/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1891"/>
            <a:ext cx="8460940" cy="339407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novação está relacionada ao desenvolvimento econômico é a combinação de recursos produtivos, de marketing e de atividades organizacionais, que interagem dinamicamente entre diferentes atores, onde novas tecnologias surgem por meio de um processo de desconstrução, ou seja, a destruição do que foi criado e a criação de algo novo, para melhorar e/ou criar novos modelos de negócios, atividades econômicas, produtos e serviços (SCHUMPETER, 1961).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pt-BR" sz="28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17317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4F1569B5-4877-451C-B9E9-3F1AD862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661648" cy="857250"/>
          </a:xfrm>
        </p:spPr>
        <p:txBody>
          <a:bodyPr/>
          <a:lstStyle/>
          <a:p>
            <a:r>
              <a:rPr lang="pt-BR" sz="36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Diferença básica de Inovação e Invenção</a:t>
            </a:r>
            <a:endParaRPr lang="pt-BR" sz="3600" dirty="0"/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1891"/>
            <a:ext cx="8460940" cy="339407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3000" b="1" dirty="0"/>
              <a:t>Invenção</a:t>
            </a:r>
            <a:r>
              <a:rPr lang="pt-BR" sz="3000" dirty="0"/>
              <a:t>= É uma nova ideia técnica de uso prático, um esquema ou desenvolvimento de um modelo, um produto, dispositivo, processo e/ou sistema.</a:t>
            </a:r>
          </a:p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3000" b="1" dirty="0"/>
              <a:t>Inovação</a:t>
            </a:r>
            <a:r>
              <a:rPr lang="pt-BR" sz="3000" dirty="0"/>
              <a:t>= Aplicação e implementação da invenção, possibilitando operações mercadológicas que induzem a melhorias ou mudanças na sociedade, cultura e m</a:t>
            </a:r>
            <a:r>
              <a:rPr lang="pt-BR" dirty="0"/>
              <a:t>odelos de negócios.</a:t>
            </a:r>
            <a:endParaRPr lang="pt-BR" sz="28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20480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4F1569B5-4877-451C-B9E9-3F1AD862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229600" cy="857250"/>
          </a:xfrm>
        </p:spPr>
        <p:txBody>
          <a:bodyPr/>
          <a:lstStyle/>
          <a:p>
            <a:r>
              <a:rPr lang="pt-BR" sz="4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Inovação e Competitividade</a:t>
            </a:r>
            <a:endParaRPr lang="pt-BR" dirty="0"/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79" y="2218556"/>
            <a:ext cx="8460940" cy="195391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800" dirty="0"/>
              <a:t>A Inovação é o elemento principal da competitividade. Ela permite que as empresas utilizem conhecimentos e recursos da melhor forma para enfrentar um mundo cada vez mais globalizado e dinâmico. (Sebrae/SP)</a:t>
            </a:r>
          </a:p>
        </p:txBody>
      </p:sp>
    </p:spTree>
    <p:extLst>
      <p:ext uri="{BB962C8B-B14F-4D97-AF65-F5344CB8AC3E}">
        <p14:creationId xmlns:p14="http://schemas.microsoft.com/office/powerpoint/2010/main" val="458403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31C223-3DB3-4DD8-8297-E6C2F45CF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056" y="1121891"/>
            <a:ext cx="8173416" cy="339407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BR" dirty="0"/>
              <a:t>“inovar, na atualidade, deve fazer parte integrante do dia a dia de qualquer empresa inserida, seja pequena, média ou grande, para garantir vantagem competitiva em um mercado cada vez mais exigente (VASCONCELOS; CYRINO, 2000).</a:t>
            </a:r>
            <a:endParaRPr lang="pt-BR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pt-BR" sz="2800" dirty="0"/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1A0D6139-13DC-4131-8068-35560291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88" y="130324"/>
            <a:ext cx="8229600" cy="857250"/>
          </a:xfrm>
        </p:spPr>
        <p:txBody>
          <a:bodyPr/>
          <a:lstStyle/>
          <a:p>
            <a:r>
              <a:rPr lang="pt-BR" sz="4800" b="1" dirty="0">
                <a:solidFill>
                  <a:srgbClr val="3598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Inovação e Competitividade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18359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1966</TotalTime>
  <Words>759</Words>
  <Application>Microsoft Office PowerPoint</Application>
  <PresentationFormat>Apresentação na tela (16:9)</PresentationFormat>
  <Paragraphs>67</Paragraphs>
  <Slides>16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Tema do Office</vt:lpstr>
      <vt:lpstr>1_Tema do Office</vt:lpstr>
      <vt:lpstr>Apresentação do PowerPoint</vt:lpstr>
      <vt:lpstr>Apresentação do PowerPoint</vt:lpstr>
      <vt:lpstr>Diferenças</vt:lpstr>
      <vt:lpstr>Conceituando Descoberta</vt:lpstr>
      <vt:lpstr>Conceituando invenção</vt:lpstr>
      <vt:lpstr>Conceituando inovação</vt:lpstr>
      <vt:lpstr>Diferença básica de Inovação e Invenção</vt:lpstr>
      <vt:lpstr>Inovação e Competitividade</vt:lpstr>
      <vt:lpstr>Inovação e Competitividade</vt:lpstr>
      <vt:lpstr>Características dos Tipos de Inovação</vt:lpstr>
      <vt:lpstr>Inovação de Produtos</vt:lpstr>
      <vt:lpstr>Inovação de Serviços</vt:lpstr>
      <vt:lpstr>Inovação de Processos</vt:lpstr>
      <vt:lpstr>Inovação de Marketing</vt:lpstr>
      <vt:lpstr>Inovação Organizacional</vt:lpstr>
      <vt:lpstr>Referências: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Mary Melo</dc:creator>
  <cp:lastModifiedBy>Pedro Fonseca Camargo</cp:lastModifiedBy>
  <cp:revision>101</cp:revision>
  <dcterms:created xsi:type="dcterms:W3CDTF">2018-10-18T03:02:03Z</dcterms:created>
  <dcterms:modified xsi:type="dcterms:W3CDTF">2021-05-04T00:21:22Z</dcterms:modified>
</cp:coreProperties>
</file>